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5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PT Serif" panose="020A0603040505020204" pitchFamily="18" charset="0"/>
      <p:regular r:id="rId23"/>
      <p:bold r:id="rId24"/>
      <p:italic r:id="rId25"/>
      <p:boldItalic r:id="rId2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82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2DCFF-D598-59B0-C09A-BA7CB8202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D2B7EB-673E-ECDE-5C97-30DB4120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A98C0-C193-3569-5E78-758CBF91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33243-B594-96C0-157F-9B29B2AA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A49D79-DF6E-AA9B-6E2D-8F1AE263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141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D9CFB-D458-B4BD-8AA6-BBEF3A78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12A1E6-D384-9FC4-D2DE-24133216E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078853-4B44-1178-014F-7541055E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F4BFF-C846-0FC2-CF3A-897812F6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74A299-2462-2582-9895-6562D0CC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50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20A1B-66DF-59F0-AADD-EE7461486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DC60FB-A2D7-D950-309B-66BB99973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5424EF-1723-A666-4D5C-7D95CA7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B2583-545B-B284-C44A-2B56A474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FE892-8B2B-0251-23F6-37D6D82D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33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15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036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90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025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74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283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5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6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0EBD1-7E1B-6797-25BD-6DFCF709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57A2DC-67FE-E4AD-F0C4-CFA1001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1BC11A-4563-BA61-9AB8-921730D3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653E8-1BF8-047E-2255-58C29024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66016E-3949-A3C8-0D7C-85E62804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611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63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95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7A344-FD50-4397-EFFC-D5B413C2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6B6B44-8E81-AF12-414B-7CF6C94CC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284A56-AC30-7BBE-22F3-0FF183F9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22F67-91A9-3316-DCB1-F335E78E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C6A179-5694-9D18-8915-BC9B4629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19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DDC3B-63E9-54A5-EE89-A458EF3D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1BCCD3-55F6-7E1D-C482-7423E28F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85D5B-2A45-4268-B75A-5D40348A5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AB32BB-F978-52EE-1E82-4E827776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E3D023-6D6E-F999-905A-CB79BACB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49A6A1-4DA1-359D-1C12-42052C5F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325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0AC1D-FA4A-4F99-038A-0D8B57E8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2222BE-A61B-3694-D7BC-B09D1F7B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C9954B-024C-092D-4F6F-3688A8C2D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928001-1EC3-E6A7-00B7-B5F05ED96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BA0ADF-AE02-E810-C20F-08C4DD813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922B68-CEEB-4700-6760-B4F2B421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19B900-A635-37BB-AF2B-DF5A863A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1BC29D-F7DA-5814-B626-2F1AEBCA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121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8AC3A-43B0-047D-671D-602A27DE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BC50D3-1281-440D-EF3D-312E4142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769B44-0EBD-A79C-D127-ACDEF901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E779FD-0041-484E-769A-76BFA9EE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87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F3B086-48F2-36FA-8025-8C7CD034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6AAE93-5FC2-78B0-29C7-A0286F72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4EAA1A-A289-A0FE-6D6F-28A0860C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416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4D402-5DEE-039D-2C5A-8F2C308B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93F83C-679E-00B3-AB5E-EDA80917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EF2D97-1AED-85B5-D668-64867E5ED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1CB120-216A-3349-71B4-0D576788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E7C82E-18C9-9F46-AFDF-CFFE1C02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891C5D-8590-FC6C-068F-FADB1749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600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CC40D-3AD6-49FE-83A9-CAA5EECB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A6DC7E7-AFC2-17E0-2AC4-9DFDBAF97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3A812D-38F9-5D05-4716-9AFE7D35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CCDC98-4CF8-A32B-DF3B-3F103916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6D3DCA-C216-DC18-1C19-F957A565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9E6ADA-5230-B61B-5D47-C9D00DA6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544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FF09DFA-04C3-70EB-E3CD-721F26FC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F90B7F-05E4-5889-A6D6-9F561359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A2072F-216F-8C64-025E-2611D9F57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8F6279-2042-6756-0120-CC242971D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2D107D-27A1-4BD9-1C31-3965D9C5E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252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Dominando o Java: Sistema de Gerenciamento de Academia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75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Bem-vindos a uma jornada prática no mundo do Java! Nesta aula, exploraremos os fundamentos da Programação Orientada a Objetos (POO) através da construção de um sistema de gerenciamento de academia.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solidFill>
                <a:srgbClr val="383838"/>
              </a:solidFill>
              <a:latin typeface="DM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DM Sans" pitchFamily="34" charset="0"/>
              </a:rPr>
              <a:t>Simone Nunes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100" y="680204"/>
            <a:ext cx="10874812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Benefícios Educacionais: Sua Primeira Aplicação Real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87003" y="1866067"/>
            <a:ext cx="174784" cy="786884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12100" y="1751290"/>
            <a:ext cx="524589" cy="524589"/>
          </a:xfrm>
          <a:prstGeom prst="roundRect">
            <a:avLst>
              <a:gd name="adj" fmla="val 8715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188" y="1882378"/>
            <a:ext cx="262295" cy="262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11473" y="1778556"/>
            <a:ext cx="254305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Aprendizado Progressivo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11473" y="2170390"/>
            <a:ext cx="1270682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Desenvolva uma funcionalidade completa desde a primeira aula, consolidando conceitos de forma prática e imediata.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49298" y="3090148"/>
            <a:ext cx="174784" cy="786884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874395" y="2975372"/>
            <a:ext cx="524589" cy="524589"/>
          </a:xfrm>
          <a:prstGeom prst="roundRect">
            <a:avLst>
              <a:gd name="adj" fmla="val 8715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83" y="3106460"/>
            <a:ext cx="262295" cy="26229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73768" y="3002637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Ambiente Profissional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1573768" y="3394472"/>
            <a:ext cx="124445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Trabalhe com Maven e Eclipse, replicando um ambiente de desenvolvimento real e preparando-o para o mercado.</a:t>
            </a: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1311593" y="4314230"/>
            <a:ext cx="174784" cy="786884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1136690" y="4199453"/>
            <a:ext cx="524589" cy="524589"/>
          </a:xfrm>
          <a:prstGeom prst="roundRect">
            <a:avLst>
              <a:gd name="adj" fmla="val 8715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778" y="4330541"/>
            <a:ext cx="262295" cy="2622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6063" y="4226719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Banco de Dados Real</a:t>
            </a:r>
            <a:endParaRPr lang="en-US" sz="2800" dirty="0"/>
          </a:p>
        </p:txBody>
      </p:sp>
      <p:sp>
        <p:nvSpPr>
          <p:cNvPr id="17" name="Text 12"/>
          <p:cNvSpPr/>
          <p:nvPr/>
        </p:nvSpPr>
        <p:spPr>
          <a:xfrm>
            <a:off x="1836063" y="4618553"/>
            <a:ext cx="121822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MySQL Workbench, uma ferramenta profissional para gerenciar bancos de dados, em vez de soluções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memória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dirty="0"/>
          </a:p>
        </p:txBody>
      </p:sp>
      <p:sp>
        <p:nvSpPr>
          <p:cNvPr id="18" name="Shape 13"/>
          <p:cNvSpPr/>
          <p:nvPr/>
        </p:nvSpPr>
        <p:spPr>
          <a:xfrm>
            <a:off x="1574006" y="5538311"/>
            <a:ext cx="174784" cy="786884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1399103" y="5423535"/>
            <a:ext cx="524589" cy="524589"/>
          </a:xfrm>
          <a:prstGeom prst="roundRect">
            <a:avLst>
              <a:gd name="adj" fmla="val 8715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0191" y="5554623"/>
            <a:ext cx="262295" cy="26229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098477" y="5450800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Testes Imediatos</a:t>
            </a:r>
            <a:endParaRPr lang="en-US" sz="2800" dirty="0"/>
          </a:p>
        </p:txBody>
      </p:sp>
      <p:sp>
        <p:nvSpPr>
          <p:cNvPr id="22" name="Text 16"/>
          <p:cNvSpPr/>
          <p:nvPr/>
        </p:nvSpPr>
        <p:spPr>
          <a:xfrm>
            <a:off x="2098477" y="5842635"/>
            <a:ext cx="1191982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Interaja diretamente com o console, obtendo feedback instantâneo sem a complexidade de uma interface gráfica.</a:t>
            </a:r>
            <a:endParaRPr lang="en-US" dirty="0"/>
          </a:p>
        </p:txBody>
      </p:sp>
      <p:sp>
        <p:nvSpPr>
          <p:cNvPr id="23" name="Shape 17"/>
          <p:cNvSpPr/>
          <p:nvPr/>
        </p:nvSpPr>
        <p:spPr>
          <a:xfrm>
            <a:off x="1311593" y="6762393"/>
            <a:ext cx="174784" cy="786884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8"/>
          <p:cNvSpPr/>
          <p:nvPr/>
        </p:nvSpPr>
        <p:spPr>
          <a:xfrm>
            <a:off x="1136690" y="6647617"/>
            <a:ext cx="524589" cy="524589"/>
          </a:xfrm>
          <a:prstGeom prst="roundRect">
            <a:avLst>
              <a:gd name="adj" fmla="val 8715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7778" y="6778704"/>
            <a:ext cx="262295" cy="26229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836063" y="6674882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Base Expansível</a:t>
            </a:r>
            <a:endParaRPr lang="en-US" sz="2800" dirty="0"/>
          </a:p>
        </p:txBody>
      </p:sp>
      <p:sp>
        <p:nvSpPr>
          <p:cNvPr id="27" name="Text 20"/>
          <p:cNvSpPr/>
          <p:nvPr/>
        </p:nvSpPr>
        <p:spPr>
          <a:xfrm>
            <a:off x="1836063" y="7066717"/>
            <a:ext cx="1218223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projeto serve como base para futuras expansões, como a inclusão de funcionalidades para Professores,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Turmas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 Matrículas.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645" y="651748"/>
            <a:ext cx="7025640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Próximos Passos e Oportunidades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10645" y="1504593"/>
            <a:ext cx="789551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sistema é o ponto de partida para aprofundar seus conhecimentos em Java e desenvolvimento de software.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110645" y="2275761"/>
            <a:ext cx="713542" cy="1070253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3649" y="2677120"/>
            <a:ext cx="267533" cy="2675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02542" y="2454116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Validações Avançadas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02542" y="2853571"/>
            <a:ext cx="700361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 expressões regulares para validação de e-mails e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outros campos.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6110645" y="3524369"/>
            <a:ext cx="713542" cy="1070253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3649" y="3925729"/>
            <a:ext cx="267533" cy="2675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02542" y="3702725"/>
            <a:ext cx="244494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Exceções Customizadas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002542" y="4102179"/>
            <a:ext cx="700361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Crie suas próprias classes de exceção para um tratamento de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erros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mais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robusto.</a:t>
            </a:r>
            <a:endParaRPr lang="en-US" dirty="0"/>
          </a:p>
        </p:txBody>
      </p:sp>
      <p:sp>
        <p:nvSpPr>
          <p:cNvPr id="13" name="Shape 8"/>
          <p:cNvSpPr/>
          <p:nvPr/>
        </p:nvSpPr>
        <p:spPr>
          <a:xfrm>
            <a:off x="6110645" y="4772978"/>
            <a:ext cx="713542" cy="1070253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3649" y="5174337"/>
            <a:ext cx="267533" cy="26753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02542" y="4951333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Geração de Relatórios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002542" y="5350788"/>
            <a:ext cx="700361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Desenvolva funcionalidades para gerar relatórios com base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nos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dados dos alunos.</a:t>
            </a:r>
            <a:endParaRPr lang="en-US" dirty="0"/>
          </a:p>
        </p:txBody>
      </p:sp>
      <p:sp>
        <p:nvSpPr>
          <p:cNvPr id="17" name="Shape 11"/>
          <p:cNvSpPr/>
          <p:nvPr/>
        </p:nvSpPr>
        <p:spPr>
          <a:xfrm>
            <a:off x="6110645" y="6021586"/>
            <a:ext cx="713542" cy="1070253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3649" y="6422946"/>
            <a:ext cx="267533" cy="26753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002542" y="6199942"/>
            <a:ext cx="258663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Interface Gráfica (Swing)</a:t>
            </a:r>
            <a:endParaRPr lang="en-US" sz="2400" dirty="0"/>
          </a:p>
        </p:txBody>
      </p:sp>
      <p:sp>
        <p:nvSpPr>
          <p:cNvPr id="20" name="Text 13"/>
          <p:cNvSpPr/>
          <p:nvPr/>
        </p:nvSpPr>
        <p:spPr>
          <a:xfrm>
            <a:off x="7002542" y="6599396"/>
            <a:ext cx="700361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Expanda o projeto para uma interface gráfica de usuário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utilizando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Swing.</a:t>
            </a:r>
            <a:endParaRPr lang="en-US" dirty="0"/>
          </a:p>
        </p:txBody>
      </p:sp>
      <p:sp>
        <p:nvSpPr>
          <p:cNvPr id="21" name="Text 14"/>
          <p:cNvSpPr/>
          <p:nvPr/>
        </p:nvSpPr>
        <p:spPr>
          <a:xfrm>
            <a:off x="6110645" y="7292459"/>
            <a:ext cx="78955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Que este projeto seja o primeiro de muitos em sua jornada Java!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A6255E3-A97F-9A24-8CD2-D7CBB86D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095424"/>
              </p:ext>
            </p:extLst>
          </p:nvPr>
        </p:nvGraphicFramePr>
        <p:xfrm>
          <a:off x="657923" y="1699497"/>
          <a:ext cx="12768146" cy="6431280"/>
        </p:xfrm>
        <a:graphic>
          <a:graphicData uri="http://schemas.openxmlformats.org/drawingml/2006/table">
            <a:tbl>
              <a:tblPr/>
              <a:tblGrid>
                <a:gridCol w="1563147">
                  <a:extLst>
                    <a:ext uri="{9D8B030D-6E8A-4147-A177-3AD203B41FA5}">
                      <a16:colId xmlns:a16="http://schemas.microsoft.com/office/drawing/2014/main" val="997610823"/>
                    </a:ext>
                  </a:extLst>
                </a:gridCol>
                <a:gridCol w="2533911">
                  <a:extLst>
                    <a:ext uri="{9D8B030D-6E8A-4147-A177-3AD203B41FA5}">
                      <a16:colId xmlns:a16="http://schemas.microsoft.com/office/drawing/2014/main" val="3453497495"/>
                    </a:ext>
                  </a:extLst>
                </a:gridCol>
                <a:gridCol w="4335544">
                  <a:extLst>
                    <a:ext uri="{9D8B030D-6E8A-4147-A177-3AD203B41FA5}">
                      <a16:colId xmlns:a16="http://schemas.microsoft.com/office/drawing/2014/main" val="963287014"/>
                    </a:ext>
                  </a:extLst>
                </a:gridCol>
                <a:gridCol w="4335544">
                  <a:extLst>
                    <a:ext uri="{9D8B030D-6E8A-4147-A177-3AD203B41FA5}">
                      <a16:colId xmlns:a16="http://schemas.microsoft.com/office/drawing/2014/main" val="3908972838"/>
                    </a:ext>
                  </a:extLst>
                </a:gridCol>
              </a:tblGrid>
              <a:tr h="4511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2200" b="1">
                          <a:effectLst/>
                        </a:rPr>
                        <a:t>Aspecto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2200" b="1" dirty="0">
                          <a:effectLst/>
                        </a:rPr>
                        <a:t>Status 2025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2200" b="1" dirty="0">
                          <a:effectLst/>
                        </a:rPr>
                        <a:t>Por que continua relevante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effectLst/>
                        </a:rPr>
                        <a:t>Aplicações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69023"/>
                  </a:ext>
                </a:extLst>
              </a:tr>
              <a:tr h="78028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Maven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✅ Padrão ouro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 dirty="0">
                          <a:effectLst/>
                        </a:rPr>
                        <a:t>Todo Spring Boot usa </a:t>
                      </a:r>
                      <a:r>
                        <a:rPr lang="pt-BR" sz="2200" dirty="0" err="1">
                          <a:effectLst/>
                        </a:rPr>
                        <a:t>Maven</a:t>
                      </a:r>
                      <a:r>
                        <a:rPr lang="pt-BR" sz="2200" dirty="0">
                          <a:effectLst/>
                        </a:rPr>
                        <a:t>/</a:t>
                      </a:r>
                      <a:r>
                        <a:rPr lang="pt-BR" sz="2200" dirty="0" err="1">
                          <a:effectLst/>
                        </a:rPr>
                        <a:t>Gradle</a:t>
                      </a: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</a:rPr>
                        <a:t>Gerencia dependências profissionais</a:t>
                      </a:r>
                    </a:p>
                    <a:p>
                      <a:pPr algn="l">
                        <a:buNone/>
                      </a:pP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407871"/>
                  </a:ext>
                </a:extLst>
              </a:tr>
              <a:tr h="78028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JDBC puro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✅ Base obrigatória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 dirty="0">
                          <a:effectLst/>
                        </a:rPr>
                        <a:t>Entender "baixo nível" antes de JPA/</a:t>
                      </a:r>
                      <a:r>
                        <a:rPr lang="pt-BR" sz="2200" dirty="0" err="1">
                          <a:effectLst/>
                        </a:rPr>
                        <a:t>Hibernate</a:t>
                      </a: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>
                          <a:effectLst/>
                        </a:rPr>
                        <a:t>PreparedStatement,try-with-resources</a:t>
                      </a:r>
                      <a:endParaRPr lang="pt-BR" sz="2400" dirty="0">
                        <a:effectLst/>
                      </a:endParaRPr>
                    </a:p>
                    <a:p>
                      <a:pPr algn="l">
                        <a:buNone/>
                      </a:pP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114638"/>
                  </a:ext>
                </a:extLst>
              </a:tr>
              <a:tr h="78028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DAO Pattern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✅ Arquitetura essencial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Base para Repository Pattern (Spring Data)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</a:rPr>
                        <a:t>Separação de responsabilidades</a:t>
                      </a:r>
                    </a:p>
                    <a:p>
                      <a:pPr algn="l">
                        <a:buNone/>
                      </a:pP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179369"/>
                  </a:ext>
                </a:extLst>
              </a:tr>
              <a:tr h="78028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MySQL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✅ Top 3 bancos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70% empresas Java usam MySQL/PostgreSQL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</a:rPr>
                        <a:t>Conexão real com MySQL</a:t>
                      </a:r>
                    </a:p>
                    <a:p>
                      <a:pPr algn="l">
                        <a:buNone/>
                      </a:pP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743408"/>
                  </a:ext>
                </a:extLst>
              </a:tr>
              <a:tr h="78028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POO + CRUD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>
                          <a:effectLst/>
                        </a:rPr>
                        <a:t>✅ Competência mínima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sz="2200" dirty="0">
                          <a:effectLst/>
                        </a:rPr>
                        <a:t>Toda vaga pede "implementar CRUD completo"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</a:rPr>
                        <a:t>Base do desenvolvimento OO +</a:t>
                      </a: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</a:rPr>
                        <a:t>Operações essenciais </a:t>
                      </a:r>
                      <a:r>
                        <a:rPr lang="pt-BR" sz="2400" dirty="0" err="1">
                          <a:effectLst/>
                        </a:rPr>
                        <a:t>backend</a:t>
                      </a:r>
                      <a:endParaRPr lang="pt-BR" sz="2400" dirty="0">
                        <a:effectLst/>
                      </a:endParaRP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400" dirty="0">
                        <a:effectLst/>
                      </a:endParaRPr>
                    </a:p>
                    <a:p>
                      <a:pPr algn="l">
                        <a:buNone/>
                      </a:pPr>
                      <a:endParaRPr lang="pt-BR" sz="2200" dirty="0"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5359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2A16D1F7-F571-0658-9C0C-ABBB418B643A}"/>
              </a:ext>
            </a:extLst>
          </p:cNvPr>
          <p:cNvSpPr txBox="1"/>
          <p:nvPr/>
        </p:nvSpPr>
        <p:spPr>
          <a:xfrm>
            <a:off x="4947576" y="724829"/>
            <a:ext cx="4188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Tecnologias usadas </a:t>
            </a:r>
          </a:p>
        </p:txBody>
      </p:sp>
    </p:spTree>
    <p:extLst>
      <p:ext uri="{BB962C8B-B14F-4D97-AF65-F5344CB8AC3E}">
        <p14:creationId xmlns:p14="http://schemas.microsoft.com/office/powerpoint/2010/main" val="285518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281CCCE-7541-1587-8CAF-D67AAA9D9350}"/>
              </a:ext>
            </a:extLst>
          </p:cNvPr>
          <p:cNvSpPr txBox="1"/>
          <p:nvPr/>
        </p:nvSpPr>
        <p:spPr>
          <a:xfrm>
            <a:off x="1605775" y="1929161"/>
            <a:ext cx="120210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sz="3600" b="0" i="0" dirty="0">
                <a:effectLst/>
                <a:latin typeface="fkGrotesk"/>
              </a:rPr>
              <a:t>Cronograma Aula (1)</a:t>
            </a:r>
          </a:p>
          <a:p>
            <a:pPr algn="l">
              <a:buNone/>
            </a:pPr>
            <a:endParaRPr lang="pt-BR" sz="3600" b="0" i="0" dirty="0">
              <a:effectLst/>
              <a:latin typeface="fkGrotesk"/>
            </a:endParaRPr>
          </a:p>
          <a:p>
            <a:pPr algn="l"/>
            <a:r>
              <a:rPr lang="pt-BR" sz="3600" dirty="0">
                <a:latin typeface="fkGroteskNeue"/>
              </a:rPr>
              <a:t>1</a:t>
            </a:r>
            <a:r>
              <a:rPr lang="pt-BR" sz="3600" b="0" i="0" dirty="0">
                <a:effectLst/>
                <a:latin typeface="fkGroteskNeue"/>
              </a:rPr>
              <a:t>--: Setup (Eclipse + </a:t>
            </a:r>
            <a:r>
              <a:rPr lang="pt-BR" sz="3600" b="0" i="0" dirty="0" err="1">
                <a:effectLst/>
                <a:latin typeface="fkGroteskNeue"/>
              </a:rPr>
              <a:t>Maven</a:t>
            </a:r>
            <a:r>
              <a:rPr lang="pt-BR" sz="3600" b="0" i="0" dirty="0">
                <a:effectLst/>
                <a:latin typeface="fkGroteskNeue"/>
              </a:rPr>
              <a:t> + MySQL Workbench + projeto ZIP)</a:t>
            </a:r>
          </a:p>
          <a:p>
            <a:pPr algn="l"/>
            <a:r>
              <a:rPr lang="pt-BR" sz="3600" b="0" i="0" dirty="0">
                <a:effectLst/>
                <a:latin typeface="fkGroteskNeue"/>
              </a:rPr>
              <a:t>2--: Teoria + demo completo (explicar cada classe)</a:t>
            </a:r>
          </a:p>
          <a:p>
            <a:pPr algn="l"/>
            <a:r>
              <a:rPr lang="pt-BR" sz="3600" b="0" i="0" dirty="0">
                <a:effectLst/>
                <a:latin typeface="fkGroteskNeue"/>
              </a:rPr>
              <a:t>3--: Alunos codificam + testam em duplas</a:t>
            </a:r>
          </a:p>
          <a:p>
            <a:pPr algn="l"/>
            <a:r>
              <a:rPr lang="pt-BR" sz="3600" b="0" i="0" dirty="0">
                <a:effectLst/>
                <a:latin typeface="fkGroteskNeue"/>
              </a:rPr>
              <a:t>4--: Exercícios + dúvidas</a:t>
            </a:r>
          </a:p>
          <a:p>
            <a:pPr algn="l"/>
            <a:r>
              <a:rPr lang="pt-BR" sz="3600" b="0" i="0" dirty="0">
                <a:effectLst/>
                <a:latin typeface="fkGroteskNeue"/>
              </a:rPr>
              <a:t>5--: Revisão + lição de casa</a:t>
            </a:r>
          </a:p>
        </p:txBody>
      </p:sp>
    </p:spTree>
    <p:extLst>
      <p:ext uri="{BB962C8B-B14F-4D97-AF65-F5344CB8AC3E}">
        <p14:creationId xmlns:p14="http://schemas.microsoft.com/office/powerpoint/2010/main" val="397035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752237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Visão Geral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32711" y="1179433"/>
            <a:ext cx="10109835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Construindo um CRUD Completo em Java</a:t>
            </a:r>
            <a:endParaRPr lang="en-US" sz="4300" dirty="0"/>
          </a:p>
        </p:txBody>
      </p:sp>
      <p:sp>
        <p:nvSpPr>
          <p:cNvPr id="4" name="Shape 2"/>
          <p:cNvSpPr/>
          <p:nvPr/>
        </p:nvSpPr>
        <p:spPr>
          <a:xfrm>
            <a:off x="732711" y="2494359"/>
            <a:ext cx="6477833" cy="2229803"/>
          </a:xfrm>
          <a:prstGeom prst="roundRect">
            <a:avLst>
              <a:gd name="adj" fmla="val 49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32711" y="2471499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3657540" y="2180392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5897" y="2368748"/>
            <a:ext cx="251222" cy="2512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4883" y="3017758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Java POO Essencial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64883" y="3486864"/>
            <a:ext cx="601349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Dominaremos os conceitos de classes, objetos, encapsulamento e herança, pilares da programação Java.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19856" y="2494359"/>
            <a:ext cx="6477833" cy="2229803"/>
          </a:xfrm>
          <a:prstGeom prst="roundRect">
            <a:avLst>
              <a:gd name="adj" fmla="val 49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7419856" y="2471499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10344686" y="2180392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3043" y="2368748"/>
            <a:ext cx="251222" cy="25122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2028" y="3017758"/>
            <a:ext cx="2995970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Persistência com MySQL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7652028" y="3486864"/>
            <a:ext cx="601349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Integraremos nosso sistema a um banco de dados MySQL para armazenar e gerenciar informações de alunos de forma eficiente.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732711" y="5247442"/>
            <a:ext cx="6477833" cy="2229803"/>
          </a:xfrm>
          <a:prstGeom prst="roundRect">
            <a:avLst>
              <a:gd name="adj" fmla="val 49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732711" y="5224582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3657540" y="4933474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5897" y="5121831"/>
            <a:ext cx="251222" cy="25122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4883" y="5770840"/>
            <a:ext cx="546913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Gerenciamento de </a:t>
            </a:r>
            <a:r>
              <a:rPr lang="en-US" sz="2800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Dependências</a:t>
            </a: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com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Maven</a:t>
            </a:r>
            <a:endParaRPr lang="en-US" sz="2800" dirty="0"/>
          </a:p>
        </p:txBody>
      </p:sp>
      <p:sp>
        <p:nvSpPr>
          <p:cNvPr id="21" name="Text 16"/>
          <p:cNvSpPr/>
          <p:nvPr/>
        </p:nvSpPr>
        <p:spPr>
          <a:xfrm>
            <a:off x="964763" y="6623973"/>
            <a:ext cx="601349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Aprenderemos a usar o Maven para simplificar a configuração do projeto e o gerenciamento de bibliotecas externas, como o JDBC.</a:t>
            </a:r>
            <a:endParaRPr lang="en-US" sz="2000" dirty="0"/>
          </a:p>
        </p:txBody>
      </p:sp>
      <p:sp>
        <p:nvSpPr>
          <p:cNvPr id="22" name="Shape 17"/>
          <p:cNvSpPr/>
          <p:nvPr/>
        </p:nvSpPr>
        <p:spPr>
          <a:xfrm>
            <a:off x="7419856" y="5247442"/>
            <a:ext cx="6477833" cy="2229803"/>
          </a:xfrm>
          <a:prstGeom prst="roundRect">
            <a:avLst>
              <a:gd name="adj" fmla="val 49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8"/>
          <p:cNvSpPr/>
          <p:nvPr/>
        </p:nvSpPr>
        <p:spPr>
          <a:xfrm>
            <a:off x="7419856" y="5224582"/>
            <a:ext cx="6477833" cy="91440"/>
          </a:xfrm>
          <a:prstGeom prst="roundRect">
            <a:avLst>
              <a:gd name="adj" fmla="val 3434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9"/>
          <p:cNvSpPr/>
          <p:nvPr/>
        </p:nvSpPr>
        <p:spPr>
          <a:xfrm>
            <a:off x="10344686" y="4933474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3043" y="5121831"/>
            <a:ext cx="251222" cy="25122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2028" y="5770840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CRUD em Camadas</a:t>
            </a:r>
            <a:endParaRPr lang="en-US" sz="2800" dirty="0"/>
          </a:p>
        </p:txBody>
      </p:sp>
      <p:sp>
        <p:nvSpPr>
          <p:cNvPr id="27" name="Text 21"/>
          <p:cNvSpPr/>
          <p:nvPr/>
        </p:nvSpPr>
        <p:spPr>
          <a:xfrm>
            <a:off x="7652028" y="6239947"/>
            <a:ext cx="601349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Desenvolveremos um sistema CRUD (Create, Read, Update, Delete) completo para alunos, aplicando boas práticas de arquitetura em camadas.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605" y="681752"/>
            <a:ext cx="7763589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Arquitetura do Sistema: MVC Simplificado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6605" y="1980962"/>
            <a:ext cx="7951990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Nosso sistema adota um padrão MVC (Model-View-Controller) simplificado, otimizado para aplicações de console, garantindo modularidade e fácil manutenção.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05" y="3124319"/>
            <a:ext cx="985957" cy="14744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59729" y="3321487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Controller (App)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359729" y="3763208"/>
            <a:ext cx="6580465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lida com a lógica de negócio e a interação via console, sendo a "face" do nosso sistema.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05" y="4598789"/>
            <a:ext cx="985957" cy="14744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9729" y="4795957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DAO (AlunoDAO)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359729" y="5237678"/>
            <a:ext cx="6580465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AlunoDAO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é responsável pela camada de persistência, intermediando a comunicação com o banco de dados.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605" y="6073259"/>
            <a:ext cx="985957" cy="14744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59729" y="6270427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(Aluno)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359729" y="6712148"/>
            <a:ext cx="6580465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Aluno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é um POJO (Plain Old Java Object) que representa os dados de um aluno, com encapsulamento OO.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848" y="394335"/>
            <a:ext cx="7379256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 Coração da Conexão: ConexaoBD e Maven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1848" y="1820070"/>
            <a:ext cx="2631519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Conexão com o Banco de Dados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1848" y="2679010"/>
            <a:ext cx="663844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ConexaoBD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implementa o padrão Singleton, garantindo uma única instância para gerenciar o pool de conexões com o MySQL. Isso otimiza o desempenho e a gestão de recursos.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94228" y="4482736"/>
            <a:ext cx="188202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Estrutura Maven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1848" y="5402493"/>
            <a:ext cx="663844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arquivo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pom.xml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define as dependências do projeto, incluindo o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mysql-connector-java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essencial para a comunicação com o MySQL.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23" y="1241108"/>
            <a:ext cx="6638449" cy="663844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7723" y="8040767"/>
            <a:ext cx="663844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Nossa arquitetura de persistência: </a:t>
            </a:r>
            <a:r>
              <a:rPr lang="en-US" sz="11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 (Console) → AlunoDAO (JDBC) → MySQL (academia.aluno)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01848" y="8797171"/>
            <a:ext cx="13626703" cy="616744"/>
          </a:xfrm>
          <a:prstGeom prst="roundRect">
            <a:avLst>
              <a:gd name="adj" fmla="val 3488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00" y="9010888"/>
            <a:ext cx="179189" cy="1433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7740" y="8976360"/>
            <a:ext cx="1301746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pacote principal do nosso projeto é </a:t>
            </a:r>
            <a:r>
              <a:rPr lang="en-US" sz="11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com.academia.controle_academia</a:t>
            </a: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530"/>
            <a:ext cx="124765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Funcionalidades Essenciais: O CRUD Interativo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784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Desenvolvemos um menu de console completo, permitindo a interação direta com as funcionalidades do sistema para gerenciar os dados dos alunos.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3559373"/>
            <a:ext cx="13042821" cy="3289697"/>
          </a:xfrm>
          <a:prstGeom prst="roundRect">
            <a:avLst>
              <a:gd name="adj" fmla="val 10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801410" y="35669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028343" y="371070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Operação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71070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Descrição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71070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Método Principal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217313"/>
            <a:ext cx="13027581" cy="657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028343" y="43610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436102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Inserir novo aluno no sistema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4361021"/>
            <a:ext cx="475357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inserir(Aluno)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 ID auto-gerado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75252"/>
            <a:ext cx="13027581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1028343" y="501896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501896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Visualizar todos os alunos ou buscar por ID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5018961"/>
            <a:ext cx="475357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listarTodos()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/ </a:t>
            </a: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buscarPorId(int)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33192"/>
            <a:ext cx="13027581" cy="6579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1028343" y="567690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67690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Editar informações de um aluno existente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5676900"/>
            <a:ext cx="475357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atualizar(Aluno)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1911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20"/>
          <p:cNvSpPr/>
          <p:nvPr/>
        </p:nvSpPr>
        <p:spPr>
          <a:xfrm>
            <a:off x="1028343" y="63348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DELETE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637598" y="633483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Excluir um aluno do registro pelo ID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633483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excluir(int)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635" y="580906"/>
            <a:ext cx="7740729" cy="1315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Segurança e Otimização na Prática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01635" y="2197179"/>
            <a:ext cx="3770114" cy="2950369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902018" y="2397562"/>
            <a:ext cx="601385" cy="601385"/>
          </a:xfrm>
          <a:prstGeom prst="roundRect">
            <a:avLst>
              <a:gd name="adj" fmla="val 1520338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395" y="2562939"/>
            <a:ext cx="270629" cy="27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2018" y="3199328"/>
            <a:ext cx="318563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Estrutura da Tabela MySQL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02018" y="3648432"/>
            <a:ext cx="3369350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tabela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aluno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armazena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(chave primária),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nome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email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(único) 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data_nascimento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4672132" y="2197179"/>
            <a:ext cx="3770233" cy="2950369"/>
          </a:xfrm>
          <a:prstGeom prst="roundRect">
            <a:avLst>
              <a:gd name="adj" fmla="val 1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4872514" y="2397562"/>
            <a:ext cx="601385" cy="601385"/>
          </a:xfrm>
          <a:prstGeom prst="roundRect">
            <a:avLst>
              <a:gd name="adj" fmla="val 1520338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7892" y="2562939"/>
            <a:ext cx="270629" cy="2706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62030" y="2341246"/>
            <a:ext cx="3369469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Validações com PreparedStatement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72513" y="3528179"/>
            <a:ext cx="3369469" cy="969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Utilizamos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para prevenir ataques de SQL Injection, garantindo a segurança dos dados.</a:t>
            </a:r>
            <a:endParaRPr lang="en-US" dirty="0"/>
          </a:p>
        </p:txBody>
      </p:sp>
      <p:sp>
        <p:nvSpPr>
          <p:cNvPr id="14" name="Shape 9"/>
          <p:cNvSpPr/>
          <p:nvPr/>
        </p:nvSpPr>
        <p:spPr>
          <a:xfrm>
            <a:off x="701635" y="5347930"/>
            <a:ext cx="7740729" cy="2300764"/>
          </a:xfrm>
          <a:prstGeom prst="roundRect">
            <a:avLst>
              <a:gd name="adj" fmla="val 130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902018" y="5548313"/>
            <a:ext cx="601385" cy="601385"/>
          </a:xfrm>
          <a:prstGeom prst="roundRect">
            <a:avLst>
              <a:gd name="adj" fmla="val 15203382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395" y="5713690"/>
            <a:ext cx="270629" cy="27062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955846" y="5590781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Try-with-resources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114900" y="6436118"/>
            <a:ext cx="733996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Implementamos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try-with-resources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para o gerenciamento automático e seguro de recursos, como conexões e statements, evitando vazamentos.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4967" y="407202"/>
            <a:ext cx="8999034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Código em Destaque: Classe Aluno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230699" y="1529008"/>
            <a:ext cx="75564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classe </a:t>
            </a:r>
            <a:r>
              <a:rPr lang="en-US" sz="20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Aluno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é a representação orientada a objetos de nossos dados, encapsulando as propriedades e comportamentos de um aluno.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03470" y="3066248"/>
            <a:ext cx="7216259" cy="1852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Aluno {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int id;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String nome, email, dataNascimento;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Getters, Setters e </a:t>
            </a:r>
            <a:r>
              <a:rPr lang="en-US" sz="1750" dirty="0" err="1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Construtor</a:t>
            </a:r>
            <a:endParaRPr lang="en-US" sz="1750" dirty="0">
              <a:solidFill>
                <a:srgbClr val="383838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28100" y="3010005"/>
            <a:ext cx="45719" cy="2012709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275724" y="52413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é um exemplo clássico de POJO, que serve como base para a manipulação de dados em todo o sistema.</a:t>
            </a:r>
            <a:endParaRPr lang="en-US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006D50-91FD-01B0-6223-3E3A0471D340}"/>
              </a:ext>
            </a:extLst>
          </p:cNvPr>
          <p:cNvSpPr txBox="1"/>
          <p:nvPr/>
        </p:nvSpPr>
        <p:spPr>
          <a:xfrm>
            <a:off x="312234" y="6475274"/>
            <a:ext cx="85199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POJO significa </a:t>
            </a:r>
            <a:r>
              <a:rPr lang="pt-BR" sz="1600" b="1" dirty="0" err="1">
                <a:effectLst/>
              </a:rPr>
              <a:t>Plain</a:t>
            </a:r>
            <a:r>
              <a:rPr lang="pt-BR" sz="1600" b="1" dirty="0">
                <a:effectLst/>
              </a:rPr>
              <a:t> </a:t>
            </a:r>
            <a:r>
              <a:rPr lang="pt-BR" sz="1600" b="1" dirty="0" err="1">
                <a:effectLst/>
              </a:rPr>
              <a:t>Old</a:t>
            </a:r>
            <a:r>
              <a:rPr lang="pt-BR" sz="1600" b="1" dirty="0">
                <a:effectLst/>
              </a:rPr>
              <a:t> Java </a:t>
            </a:r>
            <a:r>
              <a:rPr lang="pt-BR" sz="1600" b="1" dirty="0" err="1">
                <a:effectLst/>
              </a:rPr>
              <a:t>Object</a:t>
            </a:r>
            <a:r>
              <a:rPr lang="pt-BR" sz="1600" dirty="0"/>
              <a:t>, que é uma classe Java simples que representa dados e não é vinculada a restrições ou frameworks específicos</a:t>
            </a:r>
            <a:r>
              <a:rPr lang="pt-BR" sz="1600" b="0" i="0" dirty="0">
                <a:solidFill>
                  <a:srgbClr val="0A0A0A"/>
                </a:solidFill>
                <a:effectLst/>
                <a:latin typeface="Google Sans"/>
              </a:rPr>
              <a:t>. </a:t>
            </a:r>
          </a:p>
          <a:p>
            <a:r>
              <a:rPr lang="pt-BR" sz="1600" b="0" i="0" dirty="0">
                <a:solidFill>
                  <a:srgbClr val="0A0A0A"/>
                </a:solidFill>
                <a:effectLst/>
                <a:latin typeface="Google Sans"/>
              </a:rPr>
              <a:t>Um POJO típico tem atributos privados, um construtor padrão (sem argumentos) e métodos </a:t>
            </a:r>
            <a:r>
              <a:rPr lang="pt-BR" sz="1600" b="0" i="0" dirty="0" err="1">
                <a:solidFill>
                  <a:srgbClr val="0A0A0A"/>
                </a:solidFill>
                <a:effectLst/>
                <a:latin typeface="Courier New" panose="02070309020205020404" pitchFamily="49" charset="0"/>
              </a:rPr>
              <a:t>getter</a:t>
            </a:r>
            <a:r>
              <a:rPr lang="pt-BR" sz="1600" b="0" i="0" dirty="0">
                <a:solidFill>
                  <a:srgbClr val="0A0A0A"/>
                </a:solidFill>
                <a:effectLst/>
                <a:latin typeface="Google Sans"/>
              </a:rPr>
              <a:t> e </a:t>
            </a:r>
            <a:r>
              <a:rPr lang="pt-BR" sz="1600" b="0" i="0" dirty="0" err="1">
                <a:solidFill>
                  <a:srgbClr val="0A0A0A"/>
                </a:solidFill>
                <a:effectLst/>
                <a:latin typeface="Courier New" panose="02070309020205020404" pitchFamily="49" charset="0"/>
              </a:rPr>
              <a:t>setter</a:t>
            </a:r>
            <a:r>
              <a:rPr lang="pt-BR" sz="1600" b="0" i="0" dirty="0">
                <a:solidFill>
                  <a:srgbClr val="0A0A0A"/>
                </a:solidFill>
                <a:effectLst/>
                <a:latin typeface="Google Sans"/>
              </a:rPr>
              <a:t> para acessar seus dados. Eles são usados para modelar dados, transferir informações entre camadas de um aplicativo e servir como objetos de dados em APIs REST. </a:t>
            </a:r>
            <a:endParaRPr lang="pt-BR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064" y="404693"/>
            <a:ext cx="6918008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Código em Destaque: AlunoDAO e Menu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15064" y="1255514"/>
            <a:ext cx="1979890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Método Inserir no DAO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94611" y="2126174"/>
            <a:ext cx="6620589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método </a:t>
            </a:r>
            <a:r>
              <a:rPr lang="en-US" sz="24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inserir</a:t>
            </a:r>
            <a:r>
              <a:rPr lang="en-US" sz="2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em </a:t>
            </a:r>
            <a:r>
              <a:rPr lang="en-US" sz="24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AlunoDAO</a:t>
            </a:r>
            <a:r>
              <a:rPr lang="en-US" sz="2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demonstra como preparar uma query SQL e utilizá-la com </a:t>
            </a:r>
            <a:r>
              <a:rPr lang="en-US" sz="24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r>
              <a:rPr lang="en-US" sz="2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para adicionar um novo aluno, recuperando o ID gerado automaticamente.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08935" y="4717696"/>
            <a:ext cx="6399848" cy="972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inserir(Aluno aluno) {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String sql = "INSERT INTO aluno (nome, email, data_nascimento) VALUES (?, ?, ?)";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 err="1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PreparedStatement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+ RETURN_GENERATED_KEYS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dirty="0">
              <a:solidFill>
                <a:srgbClr val="383838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816242" y="4869180"/>
            <a:ext cx="15240" cy="972026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8171440" y="1008281"/>
            <a:ext cx="212514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Menu Console Interativo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02366" y="1414423"/>
            <a:ext cx="6620589" cy="721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Nosso menu principal utiliza a estrutura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switch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 o objeto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Scanner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para uma interação robusta com o usuário.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atenção ao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nextLine()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após </a:t>
            </a:r>
            <a:r>
              <a:rPr lang="en-US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nextInt()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é crucial para evitar problemas com o buffer.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366" y="2530912"/>
            <a:ext cx="6620589" cy="66205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1149</Words>
  <Application>Microsoft Office PowerPoint</Application>
  <PresentationFormat>Personalizar</PresentationFormat>
  <Paragraphs>147</Paragraphs>
  <Slides>12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Aptos</vt:lpstr>
      <vt:lpstr>PT Serif</vt:lpstr>
      <vt:lpstr>Aptos Display</vt:lpstr>
      <vt:lpstr>Consolas</vt:lpstr>
      <vt:lpstr>DM Sans</vt:lpstr>
      <vt:lpstr>fkGrotesk</vt:lpstr>
      <vt:lpstr>Courier New</vt:lpstr>
      <vt:lpstr>Google Sans</vt:lpstr>
      <vt:lpstr>Arial</vt:lpstr>
      <vt:lpstr>fkGroteskNeue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Simone Nunes</cp:lastModifiedBy>
  <cp:revision>2</cp:revision>
  <dcterms:created xsi:type="dcterms:W3CDTF">2025-12-04T20:24:29Z</dcterms:created>
  <dcterms:modified xsi:type="dcterms:W3CDTF">2025-12-04T20:51:12Z</dcterms:modified>
</cp:coreProperties>
</file>